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embeddedFontLst>
    <p:embeddedFont>
      <p:font typeface="MiSans" charset="-122" pitchFamily="34"/>
      <p:regular r:id="rId13"/>
    </p:embeddedFont>
    <p:embeddedFont>
      <p:font typeface="Noto Sans SC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/Relationships>
</file>

<file path=ppt/media/>
</file>

<file path=ppt/media/image-1-1.jpg>
</file>

<file path=ppt/media/image-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3adb7c7eae1a3286c7331ae75c20ee534cd9dedc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7784" b="778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8764548" y="381000"/>
            <a:ext cx="3048000" cy="342900"/>
          </a:xfrm>
          <a:custGeom>
            <a:avLst/>
            <a:gdLst/>
            <a:ahLst/>
            <a:cxnLst/>
            <a:rect l="l" t="t" r="r" b="b"/>
            <a:pathLst>
              <a:path w="3048000" h="342900">
                <a:moveTo>
                  <a:pt x="171450" y="0"/>
                </a:moveTo>
                <a:lnTo>
                  <a:pt x="2876550" y="0"/>
                </a:lnTo>
                <a:cubicBezTo>
                  <a:pt x="2971176" y="0"/>
                  <a:pt x="3048000" y="76824"/>
                  <a:pt x="3048000" y="171450"/>
                </a:cubicBezTo>
                <a:lnTo>
                  <a:pt x="3048000" y="171450"/>
                </a:lnTo>
                <a:cubicBezTo>
                  <a:pt x="3048000" y="266076"/>
                  <a:pt x="2971176" y="342900"/>
                  <a:pt x="28765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4" name="Shape 1"/>
          <p:cNvSpPr/>
          <p:nvPr/>
        </p:nvSpPr>
        <p:spPr>
          <a:xfrm>
            <a:off x="8916948" y="51435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" name="Text 2"/>
          <p:cNvSpPr/>
          <p:nvPr/>
        </p:nvSpPr>
        <p:spPr>
          <a:xfrm>
            <a:off x="9069348" y="457200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26" kern="0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AUTOMATION SYSTEMS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104705"/>
            <a:ext cx="77724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Turn Chaos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Into Clarity.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408997"/>
            <a:ext cx="74295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 engineer AI automations + custom SaaS that streamline workflows, eliminate busywork, and unlock new productivity—without hiring more people.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919663"/>
            <a:ext cx="2085975" cy="571500"/>
          </a:xfrm>
          <a:custGeom>
            <a:avLst/>
            <a:gdLst/>
            <a:ahLst/>
            <a:cxnLst/>
            <a:rect l="l" t="t" r="r" b="b"/>
            <a:pathLst>
              <a:path w="2085975" h="571500">
                <a:moveTo>
                  <a:pt x="76198" y="0"/>
                </a:moveTo>
                <a:lnTo>
                  <a:pt x="2009777" y="0"/>
                </a:lnTo>
                <a:cubicBezTo>
                  <a:pt x="2051860" y="0"/>
                  <a:pt x="2085975" y="34115"/>
                  <a:pt x="2085975" y="76198"/>
                </a:cubicBezTo>
                <a:lnTo>
                  <a:pt x="2085975" y="495302"/>
                </a:lnTo>
                <a:cubicBezTo>
                  <a:pt x="2085975" y="537385"/>
                  <a:pt x="2051860" y="571500"/>
                  <a:pt x="2009777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338138" y="4919663"/>
            <a:ext cx="2171700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 Free Audit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665214" y="4912043"/>
            <a:ext cx="2205990" cy="586740"/>
          </a:xfrm>
          <a:custGeom>
            <a:avLst/>
            <a:gdLst/>
            <a:ahLst/>
            <a:cxnLst/>
            <a:rect l="l" t="t" r="r" b="b"/>
            <a:pathLst>
              <a:path w="2205990" h="586740">
                <a:moveTo>
                  <a:pt x="76200" y="0"/>
                </a:moveTo>
                <a:lnTo>
                  <a:pt x="2129790" y="0"/>
                </a:lnTo>
                <a:cubicBezTo>
                  <a:pt x="2171874" y="0"/>
                  <a:pt x="2205990" y="34116"/>
                  <a:pt x="2205990" y="76200"/>
                </a:cubicBezTo>
                <a:lnTo>
                  <a:pt x="2205990" y="510540"/>
                </a:lnTo>
                <a:cubicBezTo>
                  <a:pt x="2205990" y="552624"/>
                  <a:pt x="2171874" y="586740"/>
                  <a:pt x="2129790" y="586740"/>
                </a:cubicBezTo>
                <a:lnTo>
                  <a:pt x="76200" y="586740"/>
                </a:lnTo>
                <a:cubicBezTo>
                  <a:pt x="34116" y="586740"/>
                  <a:pt x="0" y="552624"/>
                  <a:pt x="0" y="51054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F172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614732" y="4904423"/>
            <a:ext cx="2276475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See Case Studies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183" y="328183"/>
            <a:ext cx="11732544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01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Cost of Manual 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8183" y="820458"/>
            <a:ext cx="11617680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inefficient processes are really costing your business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2797" y="1296323"/>
            <a:ext cx="196910" cy="196910"/>
          </a:xfrm>
          <a:custGeom>
            <a:avLst/>
            <a:gdLst/>
            <a:ahLst/>
            <a:cxnLst/>
            <a:rect l="l" t="t" r="r" b="b"/>
            <a:pathLst>
              <a:path w="196910" h="196910">
                <a:moveTo>
                  <a:pt x="98455" y="0"/>
                </a:moveTo>
                <a:cubicBezTo>
                  <a:pt x="104108" y="0"/>
                  <a:pt x="109300" y="3115"/>
                  <a:pt x="111992" y="8076"/>
                </a:cubicBezTo>
                <a:lnTo>
                  <a:pt x="195064" y="161912"/>
                </a:lnTo>
                <a:cubicBezTo>
                  <a:pt x="197641" y="166681"/>
                  <a:pt x="197525" y="172450"/>
                  <a:pt x="194756" y="177103"/>
                </a:cubicBezTo>
                <a:cubicBezTo>
                  <a:pt x="191987" y="181757"/>
                  <a:pt x="186949" y="184603"/>
                  <a:pt x="181526" y="184603"/>
                </a:cubicBezTo>
                <a:lnTo>
                  <a:pt x="15384" y="184603"/>
                </a:lnTo>
                <a:cubicBezTo>
                  <a:pt x="9961" y="184603"/>
                  <a:pt x="4961" y="181757"/>
                  <a:pt x="2154" y="177103"/>
                </a:cubicBezTo>
                <a:cubicBezTo>
                  <a:pt x="-654" y="172450"/>
                  <a:pt x="-731" y="166681"/>
                  <a:pt x="1846" y="161912"/>
                </a:cubicBezTo>
                <a:lnTo>
                  <a:pt x="84917" y="8076"/>
                </a:lnTo>
                <a:cubicBezTo>
                  <a:pt x="87609" y="3115"/>
                  <a:pt x="92801" y="0"/>
                  <a:pt x="98455" y="0"/>
                </a:cubicBezTo>
                <a:close/>
                <a:moveTo>
                  <a:pt x="98455" y="64611"/>
                </a:moveTo>
                <a:cubicBezTo>
                  <a:pt x="93340" y="64611"/>
                  <a:pt x="89225" y="68726"/>
                  <a:pt x="89225" y="73841"/>
                </a:cubicBezTo>
                <a:lnTo>
                  <a:pt x="89225" y="116915"/>
                </a:lnTo>
                <a:cubicBezTo>
                  <a:pt x="89225" y="122030"/>
                  <a:pt x="93340" y="126145"/>
                  <a:pt x="98455" y="126145"/>
                </a:cubicBezTo>
                <a:cubicBezTo>
                  <a:pt x="103570" y="126145"/>
                  <a:pt x="107685" y="122030"/>
                  <a:pt x="107685" y="116915"/>
                </a:cubicBezTo>
                <a:lnTo>
                  <a:pt x="107685" y="73841"/>
                </a:lnTo>
                <a:cubicBezTo>
                  <a:pt x="107685" y="68726"/>
                  <a:pt x="103570" y="64611"/>
                  <a:pt x="98455" y="64611"/>
                </a:cubicBezTo>
                <a:close/>
                <a:moveTo>
                  <a:pt x="108723" y="147682"/>
                </a:moveTo>
                <a:cubicBezTo>
                  <a:pt x="108957" y="143871"/>
                  <a:pt x="107056" y="140244"/>
                  <a:pt x="103789" y="138268"/>
                </a:cubicBezTo>
                <a:cubicBezTo>
                  <a:pt x="100521" y="136292"/>
                  <a:pt x="96427" y="136292"/>
                  <a:pt x="93160" y="138268"/>
                </a:cubicBezTo>
                <a:cubicBezTo>
                  <a:pt x="89892" y="140244"/>
                  <a:pt x="87991" y="143871"/>
                  <a:pt x="88225" y="147682"/>
                </a:cubicBezTo>
                <a:cubicBezTo>
                  <a:pt x="87991" y="151494"/>
                  <a:pt x="89892" y="155120"/>
                  <a:pt x="93160" y="157097"/>
                </a:cubicBezTo>
                <a:cubicBezTo>
                  <a:pt x="96427" y="159073"/>
                  <a:pt x="100521" y="159073"/>
                  <a:pt x="103789" y="157097"/>
                </a:cubicBezTo>
                <a:cubicBezTo>
                  <a:pt x="107056" y="155120"/>
                  <a:pt x="108957" y="151494"/>
                  <a:pt x="108723" y="147682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5" name="Text 3"/>
          <p:cNvSpPr/>
          <p:nvPr/>
        </p:nvSpPr>
        <p:spPr>
          <a:xfrm>
            <a:off x="574320" y="1247096"/>
            <a:ext cx="5513475" cy="295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38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28183" y="3161633"/>
            <a:ext cx="49227" cy="49227"/>
          </a:xfrm>
          <a:custGeom>
            <a:avLst/>
            <a:gdLst/>
            <a:ahLst/>
            <a:cxnLst/>
            <a:rect l="l" t="t" r="r" b="b"/>
            <a:pathLst>
              <a:path w="49227" h="49227">
                <a:moveTo>
                  <a:pt x="24614" y="0"/>
                </a:moveTo>
                <a:lnTo>
                  <a:pt x="24614" y="0"/>
                </a:lnTo>
                <a:cubicBezTo>
                  <a:pt x="38208" y="0"/>
                  <a:pt x="49227" y="11020"/>
                  <a:pt x="49227" y="24614"/>
                </a:cubicBezTo>
                <a:lnTo>
                  <a:pt x="49227" y="24614"/>
                </a:lnTo>
                <a:cubicBezTo>
                  <a:pt x="49227" y="38208"/>
                  <a:pt x="38208" y="49227"/>
                  <a:pt x="24614" y="49227"/>
                </a:cubicBezTo>
                <a:lnTo>
                  <a:pt x="24614" y="49227"/>
                </a:lnTo>
                <a:cubicBezTo>
                  <a:pt x="11020" y="49227"/>
                  <a:pt x="0" y="38208"/>
                  <a:pt x="0" y="24614"/>
                </a:cubicBezTo>
                <a:lnTo>
                  <a:pt x="0" y="24614"/>
                </a:lnTo>
                <a:cubicBezTo>
                  <a:pt x="0" y="11020"/>
                  <a:pt x="11020" y="0"/>
                  <a:pt x="24614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7" name="Text 5"/>
          <p:cNvSpPr/>
          <p:nvPr/>
        </p:nvSpPr>
        <p:spPr>
          <a:xfrm>
            <a:off x="508684" y="3079587"/>
            <a:ext cx="374949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Leads fall through cracks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8684" y="3342134"/>
            <a:ext cx="3957530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follow-up means missed opportunities and lost revenue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28183" y="3817999"/>
            <a:ext cx="49227" cy="49227"/>
          </a:xfrm>
          <a:custGeom>
            <a:avLst/>
            <a:gdLst/>
            <a:ahLst/>
            <a:cxnLst/>
            <a:rect l="l" t="t" r="r" b="b"/>
            <a:pathLst>
              <a:path w="49227" h="49227">
                <a:moveTo>
                  <a:pt x="24614" y="0"/>
                </a:moveTo>
                <a:lnTo>
                  <a:pt x="24614" y="0"/>
                </a:lnTo>
                <a:cubicBezTo>
                  <a:pt x="38208" y="0"/>
                  <a:pt x="49227" y="11020"/>
                  <a:pt x="49227" y="24614"/>
                </a:cubicBezTo>
                <a:lnTo>
                  <a:pt x="49227" y="24614"/>
                </a:lnTo>
                <a:cubicBezTo>
                  <a:pt x="49227" y="38208"/>
                  <a:pt x="38208" y="49227"/>
                  <a:pt x="24614" y="49227"/>
                </a:cubicBezTo>
                <a:lnTo>
                  <a:pt x="24614" y="49227"/>
                </a:lnTo>
                <a:cubicBezTo>
                  <a:pt x="11020" y="49227"/>
                  <a:pt x="0" y="38208"/>
                  <a:pt x="0" y="24614"/>
                </a:cubicBezTo>
                <a:lnTo>
                  <a:pt x="0" y="24614"/>
                </a:lnTo>
                <a:cubicBezTo>
                  <a:pt x="0" y="11020"/>
                  <a:pt x="11020" y="0"/>
                  <a:pt x="24614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0" name="Text 8"/>
          <p:cNvSpPr/>
          <p:nvPr/>
        </p:nvSpPr>
        <p:spPr>
          <a:xfrm>
            <a:off x="508684" y="3735954"/>
            <a:ext cx="3314649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Teams copy-paste across tools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8684" y="3998500"/>
            <a:ext cx="3749491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Wasted hours on repetitive data entry between systems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8183" y="4474365"/>
            <a:ext cx="49227" cy="49227"/>
          </a:xfrm>
          <a:custGeom>
            <a:avLst/>
            <a:gdLst/>
            <a:ahLst/>
            <a:cxnLst/>
            <a:rect l="l" t="t" r="r" b="b"/>
            <a:pathLst>
              <a:path w="49227" h="49227">
                <a:moveTo>
                  <a:pt x="24614" y="0"/>
                </a:moveTo>
                <a:lnTo>
                  <a:pt x="24614" y="0"/>
                </a:lnTo>
                <a:cubicBezTo>
                  <a:pt x="38208" y="0"/>
                  <a:pt x="49227" y="11020"/>
                  <a:pt x="49227" y="24614"/>
                </a:cubicBezTo>
                <a:lnTo>
                  <a:pt x="49227" y="24614"/>
                </a:lnTo>
                <a:cubicBezTo>
                  <a:pt x="49227" y="38208"/>
                  <a:pt x="38208" y="49227"/>
                  <a:pt x="24614" y="49227"/>
                </a:cubicBezTo>
                <a:lnTo>
                  <a:pt x="24614" y="49227"/>
                </a:lnTo>
                <a:cubicBezTo>
                  <a:pt x="11020" y="49227"/>
                  <a:pt x="0" y="38208"/>
                  <a:pt x="0" y="24614"/>
                </a:cubicBezTo>
                <a:lnTo>
                  <a:pt x="0" y="24614"/>
                </a:lnTo>
                <a:cubicBezTo>
                  <a:pt x="0" y="11020"/>
                  <a:pt x="11020" y="0"/>
                  <a:pt x="24614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3" name="Text 11"/>
          <p:cNvSpPr/>
          <p:nvPr/>
        </p:nvSpPr>
        <p:spPr>
          <a:xfrm>
            <a:off x="508684" y="4392320"/>
            <a:ext cx="3577195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Support queues pile up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8684" y="4654866"/>
            <a:ext cx="3673010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Customers wait hours for simple answers, satisfaction drops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8183" y="5130731"/>
            <a:ext cx="49227" cy="49227"/>
          </a:xfrm>
          <a:custGeom>
            <a:avLst/>
            <a:gdLst/>
            <a:ahLst/>
            <a:cxnLst/>
            <a:rect l="l" t="t" r="r" b="b"/>
            <a:pathLst>
              <a:path w="49227" h="49227">
                <a:moveTo>
                  <a:pt x="24614" y="0"/>
                </a:moveTo>
                <a:lnTo>
                  <a:pt x="24614" y="0"/>
                </a:lnTo>
                <a:cubicBezTo>
                  <a:pt x="38208" y="0"/>
                  <a:pt x="49227" y="11020"/>
                  <a:pt x="49227" y="24614"/>
                </a:cubicBezTo>
                <a:lnTo>
                  <a:pt x="49227" y="24614"/>
                </a:lnTo>
                <a:cubicBezTo>
                  <a:pt x="49227" y="38208"/>
                  <a:pt x="38208" y="49227"/>
                  <a:pt x="24614" y="49227"/>
                </a:cubicBezTo>
                <a:lnTo>
                  <a:pt x="24614" y="49227"/>
                </a:lnTo>
                <a:cubicBezTo>
                  <a:pt x="11020" y="49227"/>
                  <a:pt x="0" y="38208"/>
                  <a:pt x="0" y="24614"/>
                </a:cubicBezTo>
                <a:lnTo>
                  <a:pt x="0" y="24614"/>
                </a:lnTo>
                <a:cubicBezTo>
                  <a:pt x="0" y="11020"/>
                  <a:pt x="11020" y="0"/>
                  <a:pt x="24614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6" name="Text 14"/>
          <p:cNvSpPr/>
          <p:nvPr/>
        </p:nvSpPr>
        <p:spPr>
          <a:xfrm>
            <a:off x="508684" y="5048686"/>
            <a:ext cx="3249012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Reporting is always 'later'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08684" y="5311232"/>
            <a:ext cx="3434606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real-time insights means flying blind on key metrics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52708" y="1296323"/>
            <a:ext cx="196910" cy="196910"/>
          </a:xfrm>
          <a:custGeom>
            <a:avLst/>
            <a:gdLst/>
            <a:ahLst/>
            <a:cxnLst/>
            <a:rect l="l" t="t" r="r" b="b"/>
            <a:pathLst>
              <a:path w="196910" h="196910">
                <a:moveTo>
                  <a:pt x="25344" y="87879"/>
                </a:moveTo>
                <a:cubicBezTo>
                  <a:pt x="30459" y="52112"/>
                  <a:pt x="61265" y="24614"/>
                  <a:pt x="98455" y="24614"/>
                </a:cubicBezTo>
                <a:cubicBezTo>
                  <a:pt x="118838" y="24614"/>
                  <a:pt x="137298" y="32882"/>
                  <a:pt x="150682" y="46228"/>
                </a:cubicBezTo>
                <a:cubicBezTo>
                  <a:pt x="150759" y="46305"/>
                  <a:pt x="150836" y="46381"/>
                  <a:pt x="150913" y="46458"/>
                </a:cubicBezTo>
                <a:lnTo>
                  <a:pt x="153836" y="49227"/>
                </a:lnTo>
                <a:lnTo>
                  <a:pt x="135414" y="49227"/>
                </a:lnTo>
                <a:cubicBezTo>
                  <a:pt x="128607" y="49227"/>
                  <a:pt x="123107" y="54727"/>
                  <a:pt x="123107" y="61534"/>
                </a:cubicBezTo>
                <a:cubicBezTo>
                  <a:pt x="123107" y="68342"/>
                  <a:pt x="128607" y="73841"/>
                  <a:pt x="135414" y="73841"/>
                </a:cubicBezTo>
                <a:lnTo>
                  <a:pt x="184641" y="73841"/>
                </a:lnTo>
                <a:cubicBezTo>
                  <a:pt x="191449" y="73841"/>
                  <a:pt x="196948" y="68342"/>
                  <a:pt x="196948" y="61534"/>
                </a:cubicBezTo>
                <a:lnTo>
                  <a:pt x="196948" y="12307"/>
                </a:lnTo>
                <a:cubicBezTo>
                  <a:pt x="196948" y="5500"/>
                  <a:pt x="191449" y="0"/>
                  <a:pt x="184641" y="0"/>
                </a:cubicBezTo>
                <a:cubicBezTo>
                  <a:pt x="177834" y="0"/>
                  <a:pt x="172335" y="5500"/>
                  <a:pt x="172335" y="12307"/>
                </a:cubicBezTo>
                <a:lnTo>
                  <a:pt x="172335" y="32844"/>
                </a:lnTo>
                <a:lnTo>
                  <a:pt x="167989" y="28729"/>
                </a:lnTo>
                <a:cubicBezTo>
                  <a:pt x="150182" y="10999"/>
                  <a:pt x="125568" y="0"/>
                  <a:pt x="98455" y="0"/>
                </a:cubicBezTo>
                <a:cubicBezTo>
                  <a:pt x="48843" y="0"/>
                  <a:pt x="7807" y="36690"/>
                  <a:pt x="1000" y="84417"/>
                </a:cubicBezTo>
                <a:cubicBezTo>
                  <a:pt x="38" y="91148"/>
                  <a:pt x="4692" y="97378"/>
                  <a:pt x="11422" y="98340"/>
                </a:cubicBezTo>
                <a:cubicBezTo>
                  <a:pt x="18153" y="99301"/>
                  <a:pt x="24383" y="94609"/>
                  <a:pt x="25344" y="87917"/>
                </a:cubicBezTo>
                <a:close/>
                <a:moveTo>
                  <a:pt x="195910" y="112492"/>
                </a:moveTo>
                <a:cubicBezTo>
                  <a:pt x="196871" y="105762"/>
                  <a:pt x="192179" y="99532"/>
                  <a:pt x="185488" y="98570"/>
                </a:cubicBezTo>
                <a:cubicBezTo>
                  <a:pt x="178796" y="97609"/>
                  <a:pt x="172527" y="102301"/>
                  <a:pt x="171565" y="108993"/>
                </a:cubicBezTo>
                <a:cubicBezTo>
                  <a:pt x="166450" y="144759"/>
                  <a:pt x="135645" y="172258"/>
                  <a:pt x="98455" y="172258"/>
                </a:cubicBezTo>
                <a:cubicBezTo>
                  <a:pt x="78072" y="172258"/>
                  <a:pt x="59611" y="163989"/>
                  <a:pt x="46228" y="150644"/>
                </a:cubicBezTo>
                <a:cubicBezTo>
                  <a:pt x="46151" y="150567"/>
                  <a:pt x="46074" y="150490"/>
                  <a:pt x="45997" y="150413"/>
                </a:cubicBezTo>
                <a:lnTo>
                  <a:pt x="43074" y="147644"/>
                </a:lnTo>
                <a:lnTo>
                  <a:pt x="61496" y="147644"/>
                </a:lnTo>
                <a:cubicBezTo>
                  <a:pt x="68303" y="147644"/>
                  <a:pt x="73803" y="142144"/>
                  <a:pt x="73803" y="135337"/>
                </a:cubicBezTo>
                <a:cubicBezTo>
                  <a:pt x="73803" y="128530"/>
                  <a:pt x="68303" y="123030"/>
                  <a:pt x="61496" y="123030"/>
                </a:cubicBezTo>
                <a:lnTo>
                  <a:pt x="12307" y="123069"/>
                </a:lnTo>
                <a:cubicBezTo>
                  <a:pt x="9038" y="123069"/>
                  <a:pt x="5884" y="124376"/>
                  <a:pt x="3577" y="126722"/>
                </a:cubicBezTo>
                <a:cubicBezTo>
                  <a:pt x="1269" y="129068"/>
                  <a:pt x="-38" y="132183"/>
                  <a:pt x="0" y="135491"/>
                </a:cubicBezTo>
                <a:lnTo>
                  <a:pt x="385" y="184334"/>
                </a:lnTo>
                <a:cubicBezTo>
                  <a:pt x="423" y="191141"/>
                  <a:pt x="6000" y="196602"/>
                  <a:pt x="12807" y="196525"/>
                </a:cubicBezTo>
                <a:cubicBezTo>
                  <a:pt x="19614" y="196448"/>
                  <a:pt x="25075" y="190910"/>
                  <a:pt x="24998" y="184103"/>
                </a:cubicBezTo>
                <a:lnTo>
                  <a:pt x="24844" y="164297"/>
                </a:lnTo>
                <a:lnTo>
                  <a:pt x="28960" y="168181"/>
                </a:lnTo>
                <a:cubicBezTo>
                  <a:pt x="46766" y="185911"/>
                  <a:pt x="71341" y="196910"/>
                  <a:pt x="98455" y="196910"/>
                </a:cubicBezTo>
                <a:cubicBezTo>
                  <a:pt x="148067" y="196910"/>
                  <a:pt x="189103" y="160220"/>
                  <a:pt x="195910" y="112492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19" name="Text 17"/>
          <p:cNvSpPr/>
          <p:nvPr/>
        </p:nvSpPr>
        <p:spPr>
          <a:xfrm>
            <a:off x="6474231" y="1247096"/>
            <a:ext cx="5513475" cy="295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38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Impact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44503" y="2127857"/>
            <a:ext cx="5620135" cy="1312732"/>
          </a:xfrm>
          <a:custGeom>
            <a:avLst/>
            <a:gdLst/>
            <a:ahLst/>
            <a:cxnLst/>
            <a:rect l="l" t="t" r="r" b="b"/>
            <a:pathLst>
              <a:path w="5620135" h="1312732">
                <a:moveTo>
                  <a:pt x="32818" y="0"/>
                </a:moveTo>
                <a:lnTo>
                  <a:pt x="5554498" y="0"/>
                </a:lnTo>
                <a:cubicBezTo>
                  <a:pt x="5590748" y="0"/>
                  <a:pt x="5620135" y="29387"/>
                  <a:pt x="5620135" y="65637"/>
                </a:cubicBezTo>
                <a:lnTo>
                  <a:pt x="5620135" y="1247096"/>
                </a:lnTo>
                <a:cubicBezTo>
                  <a:pt x="5620135" y="1283346"/>
                  <a:pt x="5590748" y="1312732"/>
                  <a:pt x="5554498" y="1312732"/>
                </a:cubicBez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F7ED"/>
          </a:solidFill>
          <a:ln/>
        </p:spPr>
      </p:sp>
      <p:sp>
        <p:nvSpPr>
          <p:cNvPr id="21" name="Shape 19"/>
          <p:cNvSpPr/>
          <p:nvPr/>
        </p:nvSpPr>
        <p:spPr>
          <a:xfrm>
            <a:off x="6244503" y="2127857"/>
            <a:ext cx="32818" cy="1312732"/>
          </a:xfrm>
          <a:custGeom>
            <a:avLst/>
            <a:gdLst/>
            <a:ahLst/>
            <a:cxnLst/>
            <a:rect l="l" t="t" r="r" b="b"/>
            <a:pathLst>
              <a:path w="32818" h="1312732">
                <a:moveTo>
                  <a:pt x="32818" y="0"/>
                </a:moveTo>
                <a:lnTo>
                  <a:pt x="32818" y="0"/>
                </a:lnTo>
                <a:lnTo>
                  <a:pt x="32818" y="1312732"/>
                </a:ln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22" name="Text 20"/>
          <p:cNvSpPr/>
          <p:nvPr/>
        </p:nvSpPr>
        <p:spPr>
          <a:xfrm>
            <a:off x="6457822" y="2324766"/>
            <a:ext cx="5406816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01" b="1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15+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57822" y="2784223"/>
            <a:ext cx="5283747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Hours lost weekly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57822" y="3046769"/>
            <a:ext cx="527554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 team member on repetitive tasks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44503" y="3637499"/>
            <a:ext cx="5620135" cy="1312732"/>
          </a:xfrm>
          <a:custGeom>
            <a:avLst/>
            <a:gdLst/>
            <a:ahLst/>
            <a:cxnLst/>
            <a:rect l="l" t="t" r="r" b="b"/>
            <a:pathLst>
              <a:path w="5620135" h="1312732">
                <a:moveTo>
                  <a:pt x="32818" y="0"/>
                </a:moveTo>
                <a:lnTo>
                  <a:pt x="5554498" y="0"/>
                </a:lnTo>
                <a:cubicBezTo>
                  <a:pt x="5590748" y="0"/>
                  <a:pt x="5620135" y="29387"/>
                  <a:pt x="5620135" y="65637"/>
                </a:cubicBezTo>
                <a:lnTo>
                  <a:pt x="5620135" y="1247096"/>
                </a:lnTo>
                <a:cubicBezTo>
                  <a:pt x="5620135" y="1283346"/>
                  <a:pt x="5590748" y="1312732"/>
                  <a:pt x="5554498" y="1312732"/>
                </a:cubicBez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26" name="Shape 24"/>
          <p:cNvSpPr/>
          <p:nvPr/>
        </p:nvSpPr>
        <p:spPr>
          <a:xfrm>
            <a:off x="6244503" y="3637499"/>
            <a:ext cx="32818" cy="1312732"/>
          </a:xfrm>
          <a:custGeom>
            <a:avLst/>
            <a:gdLst/>
            <a:ahLst/>
            <a:cxnLst/>
            <a:rect l="l" t="t" r="r" b="b"/>
            <a:pathLst>
              <a:path w="32818" h="1312732">
                <a:moveTo>
                  <a:pt x="32818" y="0"/>
                </a:moveTo>
                <a:lnTo>
                  <a:pt x="32818" y="0"/>
                </a:lnTo>
                <a:lnTo>
                  <a:pt x="32818" y="1312732"/>
                </a:ln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7" name="Text 25"/>
          <p:cNvSpPr/>
          <p:nvPr/>
        </p:nvSpPr>
        <p:spPr>
          <a:xfrm>
            <a:off x="6457822" y="3834408"/>
            <a:ext cx="5406816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01" b="1" dirty="0">
                <a:solidFill>
                  <a:srgbClr val="E700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65%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57822" y="4293865"/>
            <a:ext cx="5283747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Slower response time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57822" y="4556411"/>
            <a:ext cx="527554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Compared to automated competitors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44503" y="5147141"/>
            <a:ext cx="5620135" cy="1312732"/>
          </a:xfrm>
          <a:custGeom>
            <a:avLst/>
            <a:gdLst/>
            <a:ahLst/>
            <a:cxnLst/>
            <a:rect l="l" t="t" r="r" b="b"/>
            <a:pathLst>
              <a:path w="5620135" h="1312732">
                <a:moveTo>
                  <a:pt x="32818" y="0"/>
                </a:moveTo>
                <a:lnTo>
                  <a:pt x="5554498" y="0"/>
                </a:lnTo>
                <a:cubicBezTo>
                  <a:pt x="5590748" y="0"/>
                  <a:pt x="5620135" y="29387"/>
                  <a:pt x="5620135" y="65637"/>
                </a:cubicBezTo>
                <a:lnTo>
                  <a:pt x="5620135" y="1247096"/>
                </a:lnTo>
                <a:cubicBezTo>
                  <a:pt x="5620135" y="1283346"/>
                  <a:pt x="5590748" y="1312732"/>
                  <a:pt x="5554498" y="1312732"/>
                </a:cubicBez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F1F2"/>
          </a:solidFill>
          <a:ln/>
        </p:spPr>
      </p:sp>
      <p:sp>
        <p:nvSpPr>
          <p:cNvPr id="31" name="Shape 29"/>
          <p:cNvSpPr/>
          <p:nvPr/>
        </p:nvSpPr>
        <p:spPr>
          <a:xfrm>
            <a:off x="6244503" y="5147141"/>
            <a:ext cx="32818" cy="1312732"/>
          </a:xfrm>
          <a:custGeom>
            <a:avLst/>
            <a:gdLst/>
            <a:ahLst/>
            <a:cxnLst/>
            <a:rect l="l" t="t" r="r" b="b"/>
            <a:pathLst>
              <a:path w="32818" h="1312732">
                <a:moveTo>
                  <a:pt x="32818" y="0"/>
                </a:moveTo>
                <a:lnTo>
                  <a:pt x="32818" y="0"/>
                </a:lnTo>
                <a:lnTo>
                  <a:pt x="32818" y="1312732"/>
                </a:lnTo>
                <a:lnTo>
                  <a:pt x="32818" y="1312732"/>
                </a:lnTo>
                <a:cubicBezTo>
                  <a:pt x="14693" y="1312732"/>
                  <a:pt x="0" y="1298039"/>
                  <a:pt x="0" y="1279914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FF637E"/>
          </a:solidFill>
          <a:ln/>
        </p:spPr>
      </p:sp>
      <p:sp>
        <p:nvSpPr>
          <p:cNvPr id="32" name="Text 30"/>
          <p:cNvSpPr/>
          <p:nvPr/>
        </p:nvSpPr>
        <p:spPr>
          <a:xfrm>
            <a:off x="6457822" y="5344050"/>
            <a:ext cx="5406816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01" b="1" dirty="0">
                <a:solidFill>
                  <a:srgbClr val="EC003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20-30%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57822" y="5803507"/>
            <a:ext cx="5283747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Revenue leakage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57822" y="6066053"/>
            <a:ext cx="527554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inefficient processes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28183" y="7045270"/>
            <a:ext cx="11535634" cy="590729"/>
          </a:xfrm>
          <a:custGeom>
            <a:avLst/>
            <a:gdLst/>
            <a:ahLst/>
            <a:cxnLst/>
            <a:rect l="l" t="t" r="r" b="b"/>
            <a:pathLst>
              <a:path w="11535634" h="590729">
                <a:moveTo>
                  <a:pt x="98457" y="0"/>
                </a:moveTo>
                <a:lnTo>
                  <a:pt x="11437177" y="0"/>
                </a:lnTo>
                <a:cubicBezTo>
                  <a:pt x="11491553" y="0"/>
                  <a:pt x="11535634" y="44081"/>
                  <a:pt x="11535634" y="98457"/>
                </a:cubicBezTo>
                <a:lnTo>
                  <a:pt x="11535634" y="492273"/>
                </a:lnTo>
                <a:cubicBezTo>
                  <a:pt x="11535634" y="546649"/>
                  <a:pt x="11491553" y="590729"/>
                  <a:pt x="11437177" y="590729"/>
                </a:cubicBezTo>
                <a:lnTo>
                  <a:pt x="98457" y="590729"/>
                </a:lnTo>
                <a:cubicBezTo>
                  <a:pt x="44081" y="590729"/>
                  <a:pt x="0" y="546649"/>
                  <a:pt x="0" y="492273"/>
                </a:cubicBezTo>
                <a:lnTo>
                  <a:pt x="0" y="98457"/>
                </a:lnTo>
                <a:cubicBezTo>
                  <a:pt x="0" y="44117"/>
                  <a:pt x="44117" y="0"/>
                  <a:pt x="98457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36" name="Text 34"/>
          <p:cNvSpPr/>
          <p:nvPr/>
        </p:nvSpPr>
        <p:spPr>
          <a:xfrm>
            <a:off x="443047" y="7209362"/>
            <a:ext cx="11305906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0" b="1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"If it's repeatable,</a:t>
            </a:r>
            <a:pPr algn="ctr">
              <a:lnSpc>
                <a:spcPct val="110000"/>
              </a:lnSpc>
            </a:pPr>
            <a:r>
              <a:rPr lang="en-US" sz="15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it's automatable."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We Automate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Everything that repeats—so your team can focus on what matters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261110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41020" y="14173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6" name="Shape 4"/>
          <p:cNvSpPr/>
          <p:nvPr/>
        </p:nvSpPr>
        <p:spPr>
          <a:xfrm>
            <a:off x="655320" y="15316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7" name="Text 5"/>
          <p:cNvSpPr/>
          <p:nvPr/>
        </p:nvSpPr>
        <p:spPr>
          <a:xfrm>
            <a:off x="498157" y="1998345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Sales &amp; Outreach Automation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68404" y="235077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7"/>
          <p:cNvSpPr/>
          <p:nvPr/>
        </p:nvSpPr>
        <p:spPr>
          <a:xfrm>
            <a:off x="769620" y="2236470"/>
            <a:ext cx="3056108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capture → enrichment → follow-ups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68404" y="263652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1" name="Text 9"/>
          <p:cNvSpPr/>
          <p:nvPr/>
        </p:nvSpPr>
        <p:spPr>
          <a:xfrm>
            <a:off x="783908" y="2617470"/>
            <a:ext cx="2514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CRM updates, reminders, proposals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32910" y="1261110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4389120" y="14173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14" name="Shape 12"/>
          <p:cNvSpPr/>
          <p:nvPr/>
        </p:nvSpPr>
        <p:spPr>
          <a:xfrm>
            <a:off x="4517708" y="15316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28575"/>
                </a:moveTo>
                <a:cubicBezTo>
                  <a:pt x="64740" y="28575"/>
                  <a:pt x="35406" y="54159"/>
                  <a:pt x="29602" y="87823"/>
                </a:cubicBezTo>
                <a:cubicBezTo>
                  <a:pt x="33754" y="86484"/>
                  <a:pt x="38219" y="85725"/>
                  <a:pt x="42863" y="85725"/>
                </a:cubicBezTo>
                <a:lnTo>
                  <a:pt x="50006" y="85725"/>
                </a:lnTo>
                <a:cubicBezTo>
                  <a:pt x="61838" y="85725"/>
                  <a:pt x="71438" y="95324"/>
                  <a:pt x="71438" y="107156"/>
                </a:cubicBezTo>
                <a:lnTo>
                  <a:pt x="71438" y="150019"/>
                </a:lnTo>
                <a:cubicBezTo>
                  <a:pt x="71438" y="161851"/>
                  <a:pt x="61838" y="171450"/>
                  <a:pt x="50006" y="171450"/>
                </a:cubicBezTo>
                <a:lnTo>
                  <a:pt x="42863" y="171450"/>
                </a:lnTo>
                <a:cubicBezTo>
                  <a:pt x="19199" y="171450"/>
                  <a:pt x="0" y="152251"/>
                  <a:pt x="0" y="128588"/>
                </a:cubicBezTo>
                <a:lnTo>
                  <a:pt x="0" y="100013"/>
                </a:lnTo>
                <a:cubicBezTo>
                  <a:pt x="0" y="44782"/>
                  <a:pt x="44782" y="0"/>
                  <a:pt x="100013" y="0"/>
                </a:cubicBezTo>
                <a:cubicBezTo>
                  <a:pt x="155243" y="0"/>
                  <a:pt x="200025" y="44782"/>
                  <a:pt x="200025" y="100013"/>
                </a:cubicBezTo>
                <a:lnTo>
                  <a:pt x="200025" y="175067"/>
                </a:lnTo>
                <a:cubicBezTo>
                  <a:pt x="200025" y="204668"/>
                  <a:pt x="176004" y="228645"/>
                  <a:pt x="146402" y="228645"/>
                </a:cubicBezTo>
                <a:lnTo>
                  <a:pt x="107156" y="228600"/>
                </a:lnTo>
                <a:lnTo>
                  <a:pt x="92869" y="228600"/>
                </a:lnTo>
                <a:cubicBezTo>
                  <a:pt x="81037" y="228600"/>
                  <a:pt x="71437" y="219001"/>
                  <a:pt x="71437" y="207169"/>
                </a:cubicBezTo>
                <a:cubicBezTo>
                  <a:pt x="71437" y="195337"/>
                  <a:pt x="81037" y="185738"/>
                  <a:pt x="92869" y="185738"/>
                </a:cubicBezTo>
                <a:lnTo>
                  <a:pt x="107156" y="185738"/>
                </a:lnTo>
                <a:cubicBezTo>
                  <a:pt x="118988" y="185738"/>
                  <a:pt x="128588" y="195337"/>
                  <a:pt x="128588" y="207169"/>
                </a:cubicBezTo>
                <a:lnTo>
                  <a:pt x="128588" y="207169"/>
                </a:lnTo>
                <a:lnTo>
                  <a:pt x="146447" y="207169"/>
                </a:lnTo>
                <a:cubicBezTo>
                  <a:pt x="164217" y="207169"/>
                  <a:pt x="178594" y="192792"/>
                  <a:pt x="178594" y="175022"/>
                </a:cubicBezTo>
                <a:lnTo>
                  <a:pt x="178594" y="165690"/>
                </a:lnTo>
                <a:cubicBezTo>
                  <a:pt x="172298" y="169352"/>
                  <a:pt x="164976" y="171405"/>
                  <a:pt x="157163" y="171405"/>
                </a:cubicBezTo>
                <a:lnTo>
                  <a:pt x="150019" y="171405"/>
                </a:lnTo>
                <a:cubicBezTo>
                  <a:pt x="138187" y="171405"/>
                  <a:pt x="128588" y="161806"/>
                  <a:pt x="128588" y="149974"/>
                </a:cubicBezTo>
                <a:lnTo>
                  <a:pt x="128588" y="107112"/>
                </a:lnTo>
                <a:cubicBezTo>
                  <a:pt x="128588" y="95280"/>
                  <a:pt x="138187" y="85680"/>
                  <a:pt x="150019" y="85680"/>
                </a:cubicBezTo>
                <a:lnTo>
                  <a:pt x="157163" y="85680"/>
                </a:lnTo>
                <a:cubicBezTo>
                  <a:pt x="161806" y="85680"/>
                  <a:pt x="166226" y="86395"/>
                  <a:pt x="170423" y="87779"/>
                </a:cubicBezTo>
                <a:cubicBezTo>
                  <a:pt x="164619" y="54159"/>
                  <a:pt x="135329" y="28530"/>
                  <a:pt x="100013" y="28530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15" name="Text 13"/>
          <p:cNvSpPr/>
          <p:nvPr/>
        </p:nvSpPr>
        <p:spPr>
          <a:xfrm>
            <a:off x="4389120" y="1988820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 Support Automation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16505" y="235077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7" name="Text 15"/>
          <p:cNvSpPr/>
          <p:nvPr/>
        </p:nvSpPr>
        <p:spPr>
          <a:xfrm>
            <a:off x="4617720" y="2265045"/>
            <a:ext cx="2591081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helpdesk replies + ticket routing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16505" y="263652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4632008" y="2617470"/>
            <a:ext cx="2257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FAQ bot + escalation to humans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081010" y="1261110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8122920" y="14173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22" name="Shape 20"/>
          <p:cNvSpPr/>
          <p:nvPr/>
        </p:nvSpPr>
        <p:spPr>
          <a:xfrm>
            <a:off x="8351520" y="15316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5919" y="8439"/>
                </a:moveTo>
                <a:cubicBezTo>
                  <a:pt x="211053" y="10716"/>
                  <a:pt x="214313" y="15806"/>
                  <a:pt x="214313" y="21431"/>
                </a:cubicBezTo>
                <a:lnTo>
                  <a:pt x="214313" y="207169"/>
                </a:lnTo>
                <a:cubicBezTo>
                  <a:pt x="214313" y="212794"/>
                  <a:pt x="211053" y="217884"/>
                  <a:pt x="205919" y="220161"/>
                </a:cubicBezTo>
                <a:cubicBezTo>
                  <a:pt x="200784" y="222439"/>
                  <a:pt x="194846" y="221590"/>
                  <a:pt x="190604" y="217884"/>
                </a:cubicBezTo>
                <a:lnTo>
                  <a:pt x="169798" y="199712"/>
                </a:lnTo>
                <a:cubicBezTo>
                  <a:pt x="150331" y="182701"/>
                  <a:pt x="125730" y="172789"/>
                  <a:pt x="99968" y="171584"/>
                </a:cubicBezTo>
                <a:lnTo>
                  <a:pt x="99968" y="214313"/>
                </a:lnTo>
                <a:cubicBezTo>
                  <a:pt x="99968" y="222215"/>
                  <a:pt x="93583" y="228600"/>
                  <a:pt x="85680" y="228600"/>
                </a:cubicBezTo>
                <a:lnTo>
                  <a:pt x="71393" y="228600"/>
                </a:lnTo>
                <a:cubicBezTo>
                  <a:pt x="63490" y="228600"/>
                  <a:pt x="57105" y="222215"/>
                  <a:pt x="57105" y="214313"/>
                </a:cubicBezTo>
                <a:lnTo>
                  <a:pt x="57105" y="171450"/>
                </a:lnTo>
                <a:cubicBezTo>
                  <a:pt x="25584" y="171450"/>
                  <a:pt x="0" y="145866"/>
                  <a:pt x="0" y="114300"/>
                </a:cubicBezTo>
                <a:cubicBezTo>
                  <a:pt x="0" y="82734"/>
                  <a:pt x="25584" y="57150"/>
                  <a:pt x="57150" y="57150"/>
                </a:cubicBezTo>
                <a:lnTo>
                  <a:pt x="94878" y="57150"/>
                </a:lnTo>
                <a:cubicBezTo>
                  <a:pt x="122471" y="57061"/>
                  <a:pt x="149081" y="47015"/>
                  <a:pt x="169843" y="28888"/>
                </a:cubicBezTo>
                <a:lnTo>
                  <a:pt x="190649" y="10716"/>
                </a:lnTo>
                <a:cubicBezTo>
                  <a:pt x="194846" y="7010"/>
                  <a:pt x="200873" y="6161"/>
                  <a:pt x="205963" y="8439"/>
                </a:cubicBezTo>
                <a:close/>
                <a:moveTo>
                  <a:pt x="100013" y="142875"/>
                </a:moveTo>
                <a:lnTo>
                  <a:pt x="100013" y="142964"/>
                </a:lnTo>
                <a:cubicBezTo>
                  <a:pt x="131400" y="144170"/>
                  <a:pt x="161538" y="155689"/>
                  <a:pt x="185738" y="175736"/>
                </a:cubicBezTo>
                <a:lnTo>
                  <a:pt x="185738" y="52819"/>
                </a:lnTo>
                <a:cubicBezTo>
                  <a:pt x="161538" y="72866"/>
                  <a:pt x="131400" y="84386"/>
                  <a:pt x="100013" y="85591"/>
                </a:cubicBezTo>
                <a:lnTo>
                  <a:pt x="100013" y="142875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23" name="Text 21"/>
          <p:cNvSpPr/>
          <p:nvPr/>
        </p:nvSpPr>
        <p:spPr>
          <a:xfrm>
            <a:off x="8237220" y="1988820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Marketing &amp; Content Automation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64604" y="235077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5" name="Text 23"/>
          <p:cNvSpPr/>
          <p:nvPr/>
        </p:nvSpPr>
        <p:spPr>
          <a:xfrm>
            <a:off x="8480107" y="1874520"/>
            <a:ext cx="2469661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ideas, drafts, repurposing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4810" y="3124201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541020" y="328041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28" name="Shape 26"/>
          <p:cNvSpPr/>
          <p:nvPr/>
        </p:nvSpPr>
        <p:spPr>
          <a:xfrm>
            <a:off x="655320" y="339471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54900"/>
          </a:solidFill>
          <a:ln/>
        </p:spPr>
      </p:sp>
      <p:sp>
        <p:nvSpPr>
          <p:cNvPr id="29" name="Text 27"/>
          <p:cNvSpPr/>
          <p:nvPr/>
        </p:nvSpPr>
        <p:spPr>
          <a:xfrm>
            <a:off x="541020" y="3851911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Ops &amp; Finance Automation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68404" y="42138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1" name="Text 29"/>
          <p:cNvSpPr/>
          <p:nvPr/>
        </p:nvSpPr>
        <p:spPr>
          <a:xfrm>
            <a:off x="783908" y="4194811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Invoice/expense processing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68404" y="449961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3" name="Text 31"/>
          <p:cNvSpPr/>
          <p:nvPr/>
        </p:nvSpPr>
        <p:spPr>
          <a:xfrm>
            <a:off x="783908" y="4480561"/>
            <a:ext cx="2428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Weekly KPI reports, reconciliations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32910" y="3124201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4389120" y="328041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0E7FF"/>
          </a:solidFill>
          <a:ln/>
        </p:spPr>
      </p:sp>
      <p:sp>
        <p:nvSpPr>
          <p:cNvPr id="36" name="Shape 34"/>
          <p:cNvSpPr/>
          <p:nvPr/>
        </p:nvSpPr>
        <p:spPr>
          <a:xfrm>
            <a:off x="4474845" y="3394711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4F39F6"/>
          </a:solidFill>
          <a:ln/>
        </p:spPr>
      </p:sp>
      <p:sp>
        <p:nvSpPr>
          <p:cNvPr id="37" name="Text 35"/>
          <p:cNvSpPr/>
          <p:nvPr/>
        </p:nvSpPr>
        <p:spPr>
          <a:xfrm>
            <a:off x="4389120" y="3851911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HR &amp; Hiring Automation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416505" y="42138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9" name="Text 37"/>
          <p:cNvSpPr/>
          <p:nvPr/>
        </p:nvSpPr>
        <p:spPr>
          <a:xfrm>
            <a:off x="4626586" y="4118611"/>
            <a:ext cx="2935019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Resume screening, interview scheduling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416505" y="449961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1" name="Text 39"/>
          <p:cNvSpPr/>
          <p:nvPr/>
        </p:nvSpPr>
        <p:spPr>
          <a:xfrm>
            <a:off x="4617720" y="4423411"/>
            <a:ext cx="2066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Onboarding checklists + docs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081010" y="3124201"/>
            <a:ext cx="3722370" cy="1741170"/>
          </a:xfrm>
          <a:custGeom>
            <a:avLst/>
            <a:gdLst/>
            <a:ahLst/>
            <a:cxnLst/>
            <a:rect l="l" t="t" r="r" b="b"/>
            <a:pathLst>
              <a:path w="3722370" h="1741170">
                <a:moveTo>
                  <a:pt x="114308" y="0"/>
                </a:moveTo>
                <a:lnTo>
                  <a:pt x="3608062" y="0"/>
                </a:lnTo>
                <a:cubicBezTo>
                  <a:pt x="3671193" y="0"/>
                  <a:pt x="3722370" y="51177"/>
                  <a:pt x="3722370" y="114308"/>
                </a:cubicBezTo>
                <a:lnTo>
                  <a:pt x="3722370" y="1626862"/>
                </a:lnTo>
                <a:cubicBezTo>
                  <a:pt x="3722370" y="1689993"/>
                  <a:pt x="3671193" y="1741170"/>
                  <a:pt x="3608062" y="1741170"/>
                </a:cubicBezTo>
                <a:lnTo>
                  <a:pt x="114308" y="1741170"/>
                </a:lnTo>
                <a:cubicBezTo>
                  <a:pt x="51177" y="1741170"/>
                  <a:pt x="0" y="1689993"/>
                  <a:pt x="0" y="1626862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43" name="Shape 41"/>
          <p:cNvSpPr/>
          <p:nvPr/>
        </p:nvSpPr>
        <p:spPr>
          <a:xfrm>
            <a:off x="8237220" y="328041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44" name="Shape 42"/>
          <p:cNvSpPr/>
          <p:nvPr/>
        </p:nvSpPr>
        <p:spPr>
          <a:xfrm>
            <a:off x="8365807" y="339471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45" name="Text 43"/>
          <p:cNvSpPr/>
          <p:nvPr/>
        </p:nvSpPr>
        <p:spPr>
          <a:xfrm>
            <a:off x="8237220" y="3851911"/>
            <a:ext cx="3495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&amp; Reporting Automation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64604" y="42138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7" name="Text 45"/>
          <p:cNvSpPr/>
          <p:nvPr/>
        </p:nvSpPr>
        <p:spPr>
          <a:xfrm>
            <a:off x="8480107" y="4194811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Sheets dashboards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64604" y="449961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9" name="Text 47"/>
          <p:cNvSpPr/>
          <p:nvPr/>
        </p:nvSpPr>
        <p:spPr>
          <a:xfrm>
            <a:off x="8465820" y="4423411"/>
            <a:ext cx="2405013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Alerts + daily/weekly summaries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81000" y="4945380"/>
            <a:ext cx="11430000" cy="457200"/>
          </a:xfrm>
          <a:custGeom>
            <a:avLst/>
            <a:gdLst/>
            <a:ahLst/>
            <a:cxnLst/>
            <a:rect l="l" t="t" r="r" b="b"/>
            <a:pathLst>
              <a:path w="11430000" h="457200">
                <a:moveTo>
                  <a:pt x="76202" y="0"/>
                </a:moveTo>
                <a:lnTo>
                  <a:pt x="11353798" y="0"/>
                </a:lnTo>
                <a:cubicBezTo>
                  <a:pt x="11395883" y="0"/>
                  <a:pt x="11430000" y="34117"/>
                  <a:pt x="11430000" y="76202"/>
                </a:cubicBezTo>
                <a:lnTo>
                  <a:pt x="11430000" y="380998"/>
                </a:lnTo>
                <a:cubicBezTo>
                  <a:pt x="11430000" y="423083"/>
                  <a:pt x="11395883" y="457200"/>
                  <a:pt x="113537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51" name="Text 49"/>
          <p:cNvSpPr/>
          <p:nvPr/>
        </p:nvSpPr>
        <p:spPr>
          <a:xfrm>
            <a:off x="457200" y="5059680"/>
            <a:ext cx="11277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 with:</a:t>
            </a:r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Gmail, Google Sheets, Slack, Notion, HubSpot, Shopify, Stripe, WhatsApp, Calendly, Webhooks, APIs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Core Services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End-to-end solutions built for scale, security, and speed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8620" y="1379220"/>
            <a:ext cx="3663315" cy="2834640"/>
          </a:xfrm>
          <a:custGeom>
            <a:avLst/>
            <a:gdLst/>
            <a:ahLst/>
            <a:cxnLst/>
            <a:rect l="l" t="t" r="r" b="b"/>
            <a:pathLst>
              <a:path w="3663315" h="2834640">
                <a:moveTo>
                  <a:pt x="114293" y="0"/>
                </a:moveTo>
                <a:lnTo>
                  <a:pt x="3549022" y="0"/>
                </a:lnTo>
                <a:cubicBezTo>
                  <a:pt x="3612144" y="0"/>
                  <a:pt x="3663315" y="51171"/>
                  <a:pt x="3663315" y="114293"/>
                </a:cubicBezTo>
                <a:lnTo>
                  <a:pt x="3663315" y="2720347"/>
                </a:lnTo>
                <a:cubicBezTo>
                  <a:pt x="3663315" y="2783469"/>
                  <a:pt x="3612144" y="2834640"/>
                  <a:pt x="3549022" y="2834640"/>
                </a:cubicBezTo>
                <a:lnTo>
                  <a:pt x="114293" y="2834640"/>
                </a:lnTo>
                <a:cubicBezTo>
                  <a:pt x="51171" y="2834640"/>
                  <a:pt x="0" y="2783469"/>
                  <a:pt x="0" y="272034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24840" y="163449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2B7FFF"/>
              </a:gs>
              <a:gs pos="100000">
                <a:srgbClr val="155DFC"/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777240" y="178689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10640" y="1615441"/>
            <a:ext cx="26193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Intelligent AI Automations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24840" y="2377441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Turn manual bottlenecks into self-running workflows using AI agents + integrations.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9368" y="30918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0" name="Text 8"/>
          <p:cNvSpPr/>
          <p:nvPr/>
        </p:nvSpPr>
        <p:spPr>
          <a:xfrm>
            <a:off x="953452" y="3063241"/>
            <a:ext cx="2066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Workflow audit + optimization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9368" y="34347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10"/>
          <p:cNvSpPr/>
          <p:nvPr/>
        </p:nvSpPr>
        <p:spPr>
          <a:xfrm>
            <a:off x="953452" y="3406141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agent development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59368" y="37776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953452" y="3749041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+ tool integrations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62080" y="1379220"/>
            <a:ext cx="3663315" cy="2834640"/>
          </a:xfrm>
          <a:custGeom>
            <a:avLst/>
            <a:gdLst/>
            <a:ahLst/>
            <a:cxnLst/>
            <a:rect l="l" t="t" r="r" b="b"/>
            <a:pathLst>
              <a:path w="3663315" h="2834640">
                <a:moveTo>
                  <a:pt x="114293" y="0"/>
                </a:moveTo>
                <a:lnTo>
                  <a:pt x="3549022" y="0"/>
                </a:lnTo>
                <a:cubicBezTo>
                  <a:pt x="3612144" y="0"/>
                  <a:pt x="3663315" y="51171"/>
                  <a:pt x="3663315" y="114293"/>
                </a:cubicBezTo>
                <a:lnTo>
                  <a:pt x="3663315" y="2720347"/>
                </a:lnTo>
                <a:cubicBezTo>
                  <a:pt x="3663315" y="2783469"/>
                  <a:pt x="3612144" y="2834640"/>
                  <a:pt x="3549022" y="2834640"/>
                </a:cubicBezTo>
                <a:lnTo>
                  <a:pt x="114293" y="2834640"/>
                </a:lnTo>
                <a:cubicBezTo>
                  <a:pt x="51171" y="2834640"/>
                  <a:pt x="0" y="2783469"/>
                  <a:pt x="0" y="272034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498300" y="163449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C950"/>
              </a:gs>
              <a:gs pos="100000">
                <a:srgbClr val="00A63E"/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4664988" y="178689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5184100" y="1615441"/>
            <a:ext cx="26193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Custom SaaS Solutions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98300" y="2377441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Secure, scalable software built around your exact process—no off-the-shelf limits.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532829" y="30918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1" name="Text 19"/>
          <p:cNvSpPr/>
          <p:nvPr/>
        </p:nvSpPr>
        <p:spPr>
          <a:xfrm>
            <a:off x="4826913" y="3063241"/>
            <a:ext cx="178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Enterprise-grade security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532829" y="34347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Text 21"/>
          <p:cNvSpPr/>
          <p:nvPr/>
        </p:nvSpPr>
        <p:spPr>
          <a:xfrm>
            <a:off x="4826913" y="3406141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Scalable cloud architecture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532829" y="37776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5" name="Text 23"/>
          <p:cNvSpPr/>
          <p:nvPr/>
        </p:nvSpPr>
        <p:spPr>
          <a:xfrm>
            <a:off x="4826913" y="3749041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Multi-tenant systems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5541" y="1379220"/>
            <a:ext cx="3663315" cy="2834640"/>
          </a:xfrm>
          <a:custGeom>
            <a:avLst/>
            <a:gdLst/>
            <a:ahLst/>
            <a:cxnLst/>
            <a:rect l="l" t="t" r="r" b="b"/>
            <a:pathLst>
              <a:path w="3663315" h="2834640">
                <a:moveTo>
                  <a:pt x="114293" y="0"/>
                </a:moveTo>
                <a:lnTo>
                  <a:pt x="3549022" y="0"/>
                </a:lnTo>
                <a:cubicBezTo>
                  <a:pt x="3612144" y="0"/>
                  <a:pt x="3663315" y="51171"/>
                  <a:pt x="3663315" y="114293"/>
                </a:cubicBezTo>
                <a:lnTo>
                  <a:pt x="3663315" y="2720347"/>
                </a:lnTo>
                <a:cubicBezTo>
                  <a:pt x="3663315" y="2783469"/>
                  <a:pt x="3612144" y="2834640"/>
                  <a:pt x="3549022" y="2834640"/>
                </a:cubicBezTo>
                <a:lnTo>
                  <a:pt x="114293" y="2834640"/>
                </a:lnTo>
                <a:cubicBezTo>
                  <a:pt x="51171" y="2834640"/>
                  <a:pt x="0" y="2783469"/>
                  <a:pt x="0" y="272034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8371761" y="163449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AD46FF"/>
              </a:gs>
              <a:gs pos="100000">
                <a:srgbClr val="9810FA"/>
              </a:gs>
            </a:gsLst>
            <a:lin ang="270000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8552736" y="178689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144" y="28575"/>
                </a:moveTo>
                <a:cubicBezTo>
                  <a:pt x="7144" y="12814"/>
                  <a:pt x="19958" y="0"/>
                  <a:pt x="35719" y="0"/>
                </a:cubicBezTo>
                <a:lnTo>
                  <a:pt x="135731" y="0"/>
                </a:lnTo>
                <a:cubicBezTo>
                  <a:pt x="151492" y="0"/>
                  <a:pt x="164306" y="12814"/>
                  <a:pt x="164306" y="28575"/>
                </a:cubicBezTo>
                <a:lnTo>
                  <a:pt x="164306" y="200025"/>
                </a:lnTo>
                <a:cubicBezTo>
                  <a:pt x="164306" y="215786"/>
                  <a:pt x="151492" y="228600"/>
                  <a:pt x="135731" y="228600"/>
                </a:cubicBezTo>
                <a:lnTo>
                  <a:pt x="35719" y="228600"/>
                </a:lnTo>
                <a:cubicBezTo>
                  <a:pt x="19958" y="228600"/>
                  <a:pt x="7144" y="215786"/>
                  <a:pt x="7144" y="200025"/>
                </a:cubicBezTo>
                <a:lnTo>
                  <a:pt x="7144" y="28575"/>
                </a:lnTo>
                <a:close/>
                <a:moveTo>
                  <a:pt x="35719" y="28575"/>
                </a:moveTo>
                <a:lnTo>
                  <a:pt x="35719" y="164306"/>
                </a:lnTo>
                <a:lnTo>
                  <a:pt x="135731" y="164306"/>
                </a:lnTo>
                <a:lnTo>
                  <a:pt x="135731" y="28575"/>
                </a:lnTo>
                <a:lnTo>
                  <a:pt x="35719" y="28575"/>
                </a:lnTo>
                <a:close/>
                <a:moveTo>
                  <a:pt x="85725" y="210741"/>
                </a:moveTo>
                <a:cubicBezTo>
                  <a:pt x="93628" y="210741"/>
                  <a:pt x="100013" y="204356"/>
                  <a:pt x="100013" y="196453"/>
                </a:cubicBezTo>
                <a:cubicBezTo>
                  <a:pt x="100013" y="188550"/>
                  <a:pt x="93628" y="182166"/>
                  <a:pt x="85725" y="182166"/>
                </a:cubicBezTo>
                <a:cubicBezTo>
                  <a:pt x="77822" y="182166"/>
                  <a:pt x="71438" y="188550"/>
                  <a:pt x="71438" y="196453"/>
                </a:cubicBezTo>
                <a:cubicBezTo>
                  <a:pt x="71438" y="204356"/>
                  <a:pt x="77822" y="210741"/>
                  <a:pt x="85725" y="2107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9057561" y="1615441"/>
            <a:ext cx="26193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High-Performance Web &amp; Mobile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71761" y="2377441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Fast, conversion-focused websites and apps that perform across all devices.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406289" y="30918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2" name="Text 30"/>
          <p:cNvSpPr/>
          <p:nvPr/>
        </p:nvSpPr>
        <p:spPr>
          <a:xfrm>
            <a:off x="8700373" y="3063241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Sub-second load times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06289" y="34347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4" name="Text 32"/>
          <p:cNvSpPr/>
          <p:nvPr/>
        </p:nvSpPr>
        <p:spPr>
          <a:xfrm>
            <a:off x="8700373" y="3406141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Conversion rate optimization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406289" y="3777616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6" name="Text 34"/>
          <p:cNvSpPr/>
          <p:nvPr/>
        </p:nvSpPr>
        <p:spPr>
          <a:xfrm>
            <a:off x="8700373" y="3749041"/>
            <a:ext cx="866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PWA builds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Packages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Cheap, simple, and designed to scale with your growth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8620" y="1303020"/>
            <a:ext cx="3663315" cy="3425190"/>
          </a:xfrm>
          <a:custGeom>
            <a:avLst/>
            <a:gdLst/>
            <a:ahLst/>
            <a:cxnLst/>
            <a:rect l="l" t="t" r="r" b="b"/>
            <a:pathLst>
              <a:path w="3663315" h="3425190">
                <a:moveTo>
                  <a:pt x="114299" y="0"/>
                </a:moveTo>
                <a:lnTo>
                  <a:pt x="3549016" y="0"/>
                </a:lnTo>
                <a:cubicBezTo>
                  <a:pt x="3612142" y="0"/>
                  <a:pt x="3663315" y="51173"/>
                  <a:pt x="3663315" y="114299"/>
                </a:cubicBezTo>
                <a:lnTo>
                  <a:pt x="3663315" y="3310891"/>
                </a:lnTo>
                <a:cubicBezTo>
                  <a:pt x="3663315" y="3374017"/>
                  <a:pt x="3612142" y="3425190"/>
                  <a:pt x="3549016" y="3425190"/>
                </a:cubicBezTo>
                <a:lnTo>
                  <a:pt x="114299" y="3425190"/>
                </a:lnTo>
                <a:cubicBezTo>
                  <a:pt x="51173" y="3425190"/>
                  <a:pt x="0" y="3374017"/>
                  <a:pt x="0" y="331089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586740" y="1501141"/>
            <a:ext cx="3381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Starter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86740" y="1882022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solopreneurs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86740" y="2224922"/>
            <a:ext cx="343852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Rs 1999</a:t>
            </a:r>
            <a:pPr>
              <a:lnSpc>
                <a:spcPct val="90000"/>
              </a:lnSpc>
            </a:pPr>
            <a:r>
              <a:rPr lang="en-US" sz="1350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/month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6740" y="2666881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starting at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5315" y="30288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0" name="Text 8"/>
          <p:cNvSpPr/>
          <p:nvPr/>
        </p:nvSpPr>
        <p:spPr>
          <a:xfrm>
            <a:off x="891540" y="3009781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1–2 automations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5315" y="335268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10"/>
          <p:cNvSpPr/>
          <p:nvPr/>
        </p:nvSpPr>
        <p:spPr>
          <a:xfrm>
            <a:off x="891540" y="3333631"/>
            <a:ext cx="125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core integration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5315" y="36765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891540" y="3657481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Weekly optimization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4360" y="4046101"/>
            <a:ext cx="3253740" cy="472440"/>
          </a:xfrm>
          <a:custGeom>
            <a:avLst/>
            <a:gdLst/>
            <a:ahLst/>
            <a:cxnLst/>
            <a:rect l="l" t="t" r="r" b="b"/>
            <a:pathLst>
              <a:path w="3253740" h="472440">
                <a:moveTo>
                  <a:pt x="76200" y="0"/>
                </a:moveTo>
                <a:lnTo>
                  <a:pt x="3177540" y="0"/>
                </a:lnTo>
                <a:cubicBezTo>
                  <a:pt x="3219624" y="0"/>
                  <a:pt x="3253740" y="34116"/>
                  <a:pt x="3253740" y="76200"/>
                </a:cubicBezTo>
                <a:lnTo>
                  <a:pt x="3253740" y="396240"/>
                </a:lnTo>
                <a:cubicBezTo>
                  <a:pt x="3253740" y="438324"/>
                  <a:pt x="3219624" y="472440"/>
                  <a:pt x="3177540" y="472440"/>
                </a:cubicBezTo>
                <a:lnTo>
                  <a:pt x="76200" y="472440"/>
                </a:lnTo>
                <a:cubicBezTo>
                  <a:pt x="34144" y="472440"/>
                  <a:pt x="0" y="438296"/>
                  <a:pt x="0" y="39624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F172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48640" y="4038481"/>
            <a:ext cx="3314700" cy="457200"/>
          </a:xfrm>
          <a:prstGeom prst="rect">
            <a:avLst/>
          </a:prstGeom>
          <a:noFill/>
          <a:ln/>
        </p:spPr>
        <p:txBody>
          <a:bodyPr wrap="square" lIns="0" tIns="114300" rIns="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62080" y="1303020"/>
            <a:ext cx="3663315" cy="3425190"/>
          </a:xfrm>
          <a:custGeom>
            <a:avLst/>
            <a:gdLst/>
            <a:ahLst/>
            <a:cxnLst/>
            <a:rect l="l" t="t" r="r" b="b"/>
            <a:pathLst>
              <a:path w="3663315" h="3425190">
                <a:moveTo>
                  <a:pt x="114299" y="0"/>
                </a:moveTo>
                <a:lnTo>
                  <a:pt x="3549016" y="0"/>
                </a:lnTo>
                <a:cubicBezTo>
                  <a:pt x="3612142" y="0"/>
                  <a:pt x="3663315" y="51173"/>
                  <a:pt x="3663315" y="114299"/>
                </a:cubicBezTo>
                <a:lnTo>
                  <a:pt x="3663315" y="3310891"/>
                </a:lnTo>
                <a:cubicBezTo>
                  <a:pt x="3663315" y="3374017"/>
                  <a:pt x="3612142" y="3425190"/>
                  <a:pt x="3549016" y="3425190"/>
                </a:cubicBezTo>
                <a:lnTo>
                  <a:pt x="114299" y="3425190"/>
                </a:lnTo>
                <a:cubicBezTo>
                  <a:pt x="51173" y="3425190"/>
                  <a:pt x="0" y="3374017"/>
                  <a:pt x="0" y="331089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gradFill rotWithShape="1" flip="none">
            <a:gsLst>
              <a:gs pos="0">
                <a:srgbClr val="EFF6FF"/>
              </a:gs>
              <a:gs pos="100000">
                <a:srgbClr val="EEF2FF"/>
              </a:gs>
            </a:gsLst>
            <a:lin ang="2700000" scaled="1"/>
          </a:gradFill>
          <a:ln w="20320">
            <a:solidFill>
              <a:srgbClr val="BEDBFF"/>
            </a:solidFill>
            <a:prstDash val="solid"/>
          </a:ln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5330130" y="1177291"/>
            <a:ext cx="1533525" cy="304800"/>
          </a:xfrm>
          <a:custGeom>
            <a:avLst/>
            <a:gdLst/>
            <a:ahLst/>
            <a:cxnLst/>
            <a:rect l="l" t="t" r="r" b="b"/>
            <a:pathLst>
              <a:path w="1533525" h="304800">
                <a:moveTo>
                  <a:pt x="152400" y="0"/>
                </a:moveTo>
                <a:lnTo>
                  <a:pt x="1381125" y="0"/>
                </a:lnTo>
                <a:cubicBezTo>
                  <a:pt x="1465237" y="0"/>
                  <a:pt x="1533525" y="68288"/>
                  <a:pt x="1533525" y="152400"/>
                </a:cubicBezTo>
                <a:lnTo>
                  <a:pt x="1533525" y="152400"/>
                </a:lnTo>
                <a:cubicBezTo>
                  <a:pt x="1533525" y="236512"/>
                  <a:pt x="1465237" y="304800"/>
                  <a:pt x="1381125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5330130" y="1177291"/>
            <a:ext cx="1600200" cy="304800"/>
          </a:xfrm>
          <a:prstGeom prst="rect">
            <a:avLst/>
          </a:prstGeom>
          <a:noFill/>
          <a:ln/>
        </p:spPr>
        <p:txBody>
          <a:bodyPr wrap="square" lIns="228600" tIns="57150" rIns="2286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MOST POPULAR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60200" y="1501141"/>
            <a:ext cx="3381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Growth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60200" y="1882022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teams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60200" y="2224922"/>
            <a:ext cx="343852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Rs 3999</a:t>
            </a:r>
            <a:pPr>
              <a:lnSpc>
                <a:spcPct val="90000"/>
              </a:lnSpc>
            </a:pPr>
            <a:r>
              <a:rPr lang="en-US" sz="1350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/month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60200" y="2666881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starting at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88775" y="30288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5" name="Text 23"/>
          <p:cNvSpPr/>
          <p:nvPr/>
        </p:nvSpPr>
        <p:spPr>
          <a:xfrm>
            <a:off x="4765000" y="3009781"/>
            <a:ext cx="1438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to 5 automations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88775" y="335268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7" name="Text 25"/>
          <p:cNvSpPr/>
          <p:nvPr/>
        </p:nvSpPr>
        <p:spPr>
          <a:xfrm>
            <a:off x="4765000" y="3333631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CRM + support automation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88775" y="36765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9" name="Text 27"/>
          <p:cNvSpPr/>
          <p:nvPr/>
        </p:nvSpPr>
        <p:spPr>
          <a:xfrm>
            <a:off x="4765000" y="3657481"/>
            <a:ext cx="895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60200" y="4068961"/>
            <a:ext cx="3267075" cy="457200"/>
          </a:xfrm>
          <a:custGeom>
            <a:avLst/>
            <a:gdLst/>
            <a:ahLst/>
            <a:cxnLst/>
            <a:rect l="l" t="t" r="r" b="b"/>
            <a:pathLst>
              <a:path w="3267075" h="457200">
                <a:moveTo>
                  <a:pt x="76202" y="0"/>
                </a:moveTo>
                <a:lnTo>
                  <a:pt x="3190873" y="0"/>
                </a:lnTo>
                <a:cubicBezTo>
                  <a:pt x="3232958" y="0"/>
                  <a:pt x="3267075" y="34117"/>
                  <a:pt x="3267075" y="76202"/>
                </a:cubicBezTo>
                <a:lnTo>
                  <a:pt x="3267075" y="380998"/>
                </a:lnTo>
                <a:cubicBezTo>
                  <a:pt x="3267075" y="423083"/>
                  <a:pt x="3232958" y="457200"/>
                  <a:pt x="3190873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B1220"/>
          </a:solidFill>
          <a:ln/>
        </p:spPr>
      </p:sp>
      <p:sp>
        <p:nvSpPr>
          <p:cNvPr id="31" name="Text 29"/>
          <p:cNvSpPr/>
          <p:nvPr/>
        </p:nvSpPr>
        <p:spPr>
          <a:xfrm>
            <a:off x="4422100" y="4068961"/>
            <a:ext cx="3343275" cy="457200"/>
          </a:xfrm>
          <a:prstGeom prst="rect">
            <a:avLst/>
          </a:prstGeom>
          <a:noFill/>
          <a:ln/>
        </p:spPr>
        <p:txBody>
          <a:bodyPr wrap="square" lIns="0" tIns="114300" rIns="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35541" y="1303020"/>
            <a:ext cx="3663315" cy="3425190"/>
          </a:xfrm>
          <a:custGeom>
            <a:avLst/>
            <a:gdLst/>
            <a:ahLst/>
            <a:cxnLst/>
            <a:rect l="l" t="t" r="r" b="b"/>
            <a:pathLst>
              <a:path w="3663315" h="3425190">
                <a:moveTo>
                  <a:pt x="114299" y="0"/>
                </a:moveTo>
                <a:lnTo>
                  <a:pt x="3549016" y="0"/>
                </a:lnTo>
                <a:cubicBezTo>
                  <a:pt x="3612142" y="0"/>
                  <a:pt x="3663315" y="51173"/>
                  <a:pt x="3663315" y="114299"/>
                </a:cubicBezTo>
                <a:lnTo>
                  <a:pt x="3663315" y="3310891"/>
                </a:lnTo>
                <a:cubicBezTo>
                  <a:pt x="3663315" y="3374017"/>
                  <a:pt x="3612142" y="3425190"/>
                  <a:pt x="3549016" y="3425190"/>
                </a:cubicBezTo>
                <a:lnTo>
                  <a:pt x="114299" y="3425190"/>
                </a:lnTo>
                <a:cubicBezTo>
                  <a:pt x="51173" y="3425190"/>
                  <a:pt x="0" y="3374017"/>
                  <a:pt x="0" y="331089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33" name="Text 31"/>
          <p:cNvSpPr/>
          <p:nvPr/>
        </p:nvSpPr>
        <p:spPr>
          <a:xfrm>
            <a:off x="8333661" y="1501141"/>
            <a:ext cx="3381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33661" y="1882022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scaling ops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33661" y="2224922"/>
            <a:ext cx="343852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Rs </a:t>
            </a:r>
            <a:pPr>
              <a:lnSpc>
                <a:spcPct val="90000"/>
              </a:lnSpc>
            </a:pPr>
            <a:r>
              <a:rPr lang="en-US" sz="27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9999</a:t>
            </a:r>
            <a:pPr>
              <a:lnSpc>
                <a:spcPct val="90000"/>
              </a:lnSpc>
            </a:pPr>
            <a:r>
              <a:rPr lang="en-US" sz="1350" dirty="0">
                <a:solidFill>
                  <a:srgbClr val="0F172A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/mont</a:t>
            </a:r>
            <a:pPr>
              <a:lnSpc>
                <a:spcPct val="9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33661" y="2666881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starting at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62236" y="30288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8" name="Text 36"/>
          <p:cNvSpPr/>
          <p:nvPr/>
        </p:nvSpPr>
        <p:spPr>
          <a:xfrm>
            <a:off x="8638461" y="3009781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Unlimited workflows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362236" y="335268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0" name="Text 38"/>
          <p:cNvSpPr/>
          <p:nvPr/>
        </p:nvSpPr>
        <p:spPr>
          <a:xfrm>
            <a:off x="8638461" y="3333631"/>
            <a:ext cx="2647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agent + custom SaaS module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362236" y="367653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Text 40"/>
          <p:cNvSpPr/>
          <p:nvPr/>
        </p:nvSpPr>
        <p:spPr>
          <a:xfrm>
            <a:off x="8638461" y="3657481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support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41281" y="4046101"/>
            <a:ext cx="3253740" cy="472440"/>
          </a:xfrm>
          <a:custGeom>
            <a:avLst/>
            <a:gdLst/>
            <a:ahLst/>
            <a:cxnLst/>
            <a:rect l="l" t="t" r="r" b="b"/>
            <a:pathLst>
              <a:path w="3253740" h="472440">
                <a:moveTo>
                  <a:pt x="76200" y="0"/>
                </a:moveTo>
                <a:lnTo>
                  <a:pt x="3177540" y="0"/>
                </a:lnTo>
                <a:cubicBezTo>
                  <a:pt x="3219624" y="0"/>
                  <a:pt x="3253740" y="34116"/>
                  <a:pt x="3253740" y="76200"/>
                </a:cubicBezTo>
                <a:lnTo>
                  <a:pt x="3253740" y="396240"/>
                </a:lnTo>
                <a:cubicBezTo>
                  <a:pt x="3253740" y="438324"/>
                  <a:pt x="3219624" y="472440"/>
                  <a:pt x="3177540" y="472440"/>
                </a:cubicBezTo>
                <a:lnTo>
                  <a:pt x="76200" y="472440"/>
                </a:lnTo>
                <a:cubicBezTo>
                  <a:pt x="34144" y="472440"/>
                  <a:pt x="0" y="438296"/>
                  <a:pt x="0" y="39624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0F172A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8295561" y="4038481"/>
            <a:ext cx="3314700" cy="457200"/>
          </a:xfrm>
          <a:prstGeom prst="rect">
            <a:avLst/>
          </a:prstGeom>
          <a:noFill/>
          <a:ln/>
        </p:spPr>
        <p:txBody>
          <a:bodyPr wrap="square" lIns="0" tIns="114300" rIns="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81000" y="4903352"/>
            <a:ext cx="3467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Transparent pricing.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Build fast.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Cancel anytime.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253050" y="4846202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0"/>
                </a:moveTo>
                <a:lnTo>
                  <a:pt x="171450" y="0"/>
                </a:lnTo>
                <a:cubicBezTo>
                  <a:pt x="266076" y="0"/>
                  <a:pt x="342900" y="76824"/>
                  <a:pt x="342900" y="171450"/>
                </a:cubicBezTo>
                <a:lnTo>
                  <a:pt x="342900" y="171450"/>
                </a:lnTo>
                <a:cubicBezTo>
                  <a:pt x="342900" y="266076"/>
                  <a:pt x="266076" y="342900"/>
                  <a:pt x="1714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0B1220"/>
          </a:solidFill>
          <a:ln/>
        </p:spPr>
      </p:sp>
      <p:sp>
        <p:nvSpPr>
          <p:cNvPr id="47" name="Text 45"/>
          <p:cNvSpPr/>
          <p:nvPr/>
        </p:nvSpPr>
        <p:spPr>
          <a:xfrm>
            <a:off x="7219712" y="4846202"/>
            <a:ext cx="4095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691200" y="4903352"/>
            <a:ext cx="419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67224" y="5008127"/>
            <a:ext cx="381000" cy="19050"/>
          </a:xfrm>
          <a:custGeom>
            <a:avLst/>
            <a:gdLst/>
            <a:ahLst/>
            <a:cxnLst/>
            <a:rect l="l" t="t" r="r" b="b"/>
            <a:pathLst>
              <a:path w="381000" h="19050">
                <a:moveTo>
                  <a:pt x="0" y="0"/>
                </a:moveTo>
                <a:lnTo>
                  <a:pt x="381000" y="0"/>
                </a:lnTo>
                <a:lnTo>
                  <a:pt x="3810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50" name="Shape 48"/>
          <p:cNvSpPr/>
          <p:nvPr/>
        </p:nvSpPr>
        <p:spPr>
          <a:xfrm>
            <a:off x="8876824" y="4846202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0"/>
                </a:moveTo>
                <a:lnTo>
                  <a:pt x="171450" y="0"/>
                </a:lnTo>
                <a:cubicBezTo>
                  <a:pt x="266076" y="0"/>
                  <a:pt x="342900" y="76824"/>
                  <a:pt x="342900" y="171450"/>
                </a:cubicBezTo>
                <a:lnTo>
                  <a:pt x="342900" y="171450"/>
                </a:lnTo>
                <a:cubicBezTo>
                  <a:pt x="342900" y="266076"/>
                  <a:pt x="266076" y="342900"/>
                  <a:pt x="1714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0B1220"/>
          </a:solidFill>
          <a:ln/>
        </p:spPr>
      </p:sp>
      <p:sp>
        <p:nvSpPr>
          <p:cNvPr id="51" name="Text 49"/>
          <p:cNvSpPr/>
          <p:nvPr/>
        </p:nvSpPr>
        <p:spPr>
          <a:xfrm>
            <a:off x="8843486" y="4846202"/>
            <a:ext cx="4095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314974" y="4903352"/>
            <a:ext cx="723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Prototype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195917" y="5008127"/>
            <a:ext cx="381000" cy="19050"/>
          </a:xfrm>
          <a:custGeom>
            <a:avLst/>
            <a:gdLst/>
            <a:ahLst/>
            <a:cxnLst/>
            <a:rect l="l" t="t" r="r" b="b"/>
            <a:pathLst>
              <a:path w="381000" h="19050">
                <a:moveTo>
                  <a:pt x="0" y="0"/>
                </a:moveTo>
                <a:lnTo>
                  <a:pt x="381000" y="0"/>
                </a:lnTo>
                <a:lnTo>
                  <a:pt x="3810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54" name="Shape 52"/>
          <p:cNvSpPr/>
          <p:nvPr/>
        </p:nvSpPr>
        <p:spPr>
          <a:xfrm>
            <a:off x="10805517" y="4846202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0"/>
                </a:moveTo>
                <a:lnTo>
                  <a:pt x="171450" y="0"/>
                </a:lnTo>
                <a:cubicBezTo>
                  <a:pt x="266076" y="0"/>
                  <a:pt x="342900" y="76824"/>
                  <a:pt x="342900" y="171450"/>
                </a:cubicBezTo>
                <a:lnTo>
                  <a:pt x="342900" y="171450"/>
                </a:lnTo>
                <a:cubicBezTo>
                  <a:pt x="342900" y="266076"/>
                  <a:pt x="266076" y="342900"/>
                  <a:pt x="1714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5" name="Text 53"/>
          <p:cNvSpPr/>
          <p:nvPr/>
        </p:nvSpPr>
        <p:spPr>
          <a:xfrm>
            <a:off x="10772180" y="4846202"/>
            <a:ext cx="4095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1243667" y="4903352"/>
            <a:ext cx="64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Go-Live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36e582975c7155be8b9a3bff1ab5a209fc05d888.jpg">    </p:cNvPr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Text 0"/>
          <p:cNvSpPr/>
          <p:nvPr/>
        </p:nvSpPr>
        <p:spPr>
          <a:xfrm>
            <a:off x="381000" y="766763"/>
            <a:ext cx="57721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Book a Free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Automation Audit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81000" y="2386013"/>
            <a:ext cx="55816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Walk away with a prioritized automation roadmap + quick-win opportunities.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09575" y="33289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" name="Text 3"/>
          <p:cNvSpPr/>
          <p:nvPr/>
        </p:nvSpPr>
        <p:spPr>
          <a:xfrm>
            <a:off x="819150" y="3295650"/>
            <a:ext cx="3657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10–20 hours/week to save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19150" y="3614738"/>
            <a:ext cx="4130638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Eliminate repetitive tasks across your entire workflow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9575" y="40147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6"/>
          <p:cNvSpPr/>
          <p:nvPr/>
        </p:nvSpPr>
        <p:spPr>
          <a:xfrm>
            <a:off x="819150" y="3995738"/>
            <a:ext cx="347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 lead-to-cash and support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19150" y="4300538"/>
            <a:ext cx="3724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End-to-end automation that drives revenue growth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09575" y="47005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9"/>
          <p:cNvSpPr/>
          <p:nvPr/>
        </p:nvSpPr>
        <p:spPr>
          <a:xfrm>
            <a:off x="819150" y="4681538"/>
            <a:ext cx="3724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 in days, not months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19150" y="4986338"/>
            <a:ext cx="4130638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results fast with our rapid implementation process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81000" y="5519738"/>
            <a:ext cx="2352675" cy="571500"/>
          </a:xfrm>
          <a:custGeom>
            <a:avLst/>
            <a:gdLst/>
            <a:ahLst/>
            <a:cxnLst/>
            <a:rect l="l" t="t" r="r" b="b"/>
            <a:pathLst>
              <a:path w="2352675" h="571500">
                <a:moveTo>
                  <a:pt x="76198" y="0"/>
                </a:moveTo>
                <a:lnTo>
                  <a:pt x="2276477" y="0"/>
                </a:lnTo>
                <a:cubicBezTo>
                  <a:pt x="2318560" y="0"/>
                  <a:pt x="2352675" y="34115"/>
                  <a:pt x="2352675" y="76198"/>
                </a:cubicBezTo>
                <a:lnTo>
                  <a:pt x="2352675" y="495302"/>
                </a:lnTo>
                <a:cubicBezTo>
                  <a:pt x="2352675" y="537385"/>
                  <a:pt x="2318560" y="571500"/>
                  <a:pt x="2276477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0B1220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333375" y="5519738"/>
            <a:ext cx="2447925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Request Callback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328410" y="1695451"/>
            <a:ext cx="5474970" cy="998220"/>
          </a:xfrm>
          <a:custGeom>
            <a:avLst/>
            <a:gdLst/>
            <a:ahLst/>
            <a:cxnLst/>
            <a:rect l="l" t="t" r="r" b="b"/>
            <a:pathLst>
              <a:path w="5474970" h="998220">
                <a:moveTo>
                  <a:pt x="114296" y="0"/>
                </a:moveTo>
                <a:lnTo>
                  <a:pt x="5360674" y="0"/>
                </a:lnTo>
                <a:cubicBezTo>
                  <a:pt x="5423798" y="0"/>
                  <a:pt x="5474970" y="51172"/>
                  <a:pt x="5474970" y="114296"/>
                </a:cubicBezTo>
                <a:lnTo>
                  <a:pt x="5474970" y="883924"/>
                </a:lnTo>
                <a:cubicBezTo>
                  <a:pt x="5474970" y="947048"/>
                  <a:pt x="5423798" y="998220"/>
                  <a:pt x="5360674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7" name="Shape 14"/>
          <p:cNvSpPr/>
          <p:nvPr/>
        </p:nvSpPr>
        <p:spPr>
          <a:xfrm>
            <a:off x="6560820" y="196595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18" name="Shape 15"/>
          <p:cNvSpPr/>
          <p:nvPr/>
        </p:nvSpPr>
        <p:spPr>
          <a:xfrm>
            <a:off x="6694170" y="209930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19" name="Text 16"/>
          <p:cNvSpPr/>
          <p:nvPr/>
        </p:nvSpPr>
        <p:spPr>
          <a:xfrm>
            <a:off x="7170420" y="1927859"/>
            <a:ext cx="137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Visit us online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170420" y="2194559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automatelabs.ai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328410" y="2929892"/>
            <a:ext cx="5474970" cy="998220"/>
          </a:xfrm>
          <a:custGeom>
            <a:avLst/>
            <a:gdLst/>
            <a:ahLst/>
            <a:cxnLst/>
            <a:rect l="l" t="t" r="r" b="b"/>
            <a:pathLst>
              <a:path w="5474970" h="998220">
                <a:moveTo>
                  <a:pt x="114296" y="0"/>
                </a:moveTo>
                <a:lnTo>
                  <a:pt x="5360674" y="0"/>
                </a:lnTo>
                <a:cubicBezTo>
                  <a:pt x="5423798" y="0"/>
                  <a:pt x="5474970" y="51172"/>
                  <a:pt x="5474970" y="114296"/>
                </a:cubicBezTo>
                <a:lnTo>
                  <a:pt x="5474970" y="883924"/>
                </a:lnTo>
                <a:cubicBezTo>
                  <a:pt x="5474970" y="947048"/>
                  <a:pt x="5423798" y="998220"/>
                  <a:pt x="5360674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2" name="Shape 19"/>
          <p:cNvSpPr/>
          <p:nvPr/>
        </p:nvSpPr>
        <p:spPr>
          <a:xfrm>
            <a:off x="6560820" y="3200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23" name="Shape 20"/>
          <p:cNvSpPr/>
          <p:nvPr/>
        </p:nvSpPr>
        <p:spPr>
          <a:xfrm>
            <a:off x="6694170" y="3333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59" y="23812"/>
                </a:moveTo>
                <a:cubicBezTo>
                  <a:pt x="8000" y="23812"/>
                  <a:pt x="0" y="31812"/>
                  <a:pt x="0" y="41672"/>
                </a:cubicBezTo>
                <a:cubicBezTo>
                  <a:pt x="0" y="47290"/>
                  <a:pt x="2642" y="52574"/>
                  <a:pt x="7144" y="55959"/>
                </a:cubicBezTo>
                <a:lnTo>
                  <a:pt x="84534" y="114002"/>
                </a:lnTo>
                <a:cubicBezTo>
                  <a:pt x="90897" y="118765"/>
                  <a:pt x="99603" y="118765"/>
                  <a:pt x="105966" y="114002"/>
                </a:cubicBezTo>
                <a:lnTo>
                  <a:pt x="183356" y="55959"/>
                </a:lnTo>
                <a:cubicBezTo>
                  <a:pt x="187858" y="52574"/>
                  <a:pt x="190500" y="47290"/>
                  <a:pt x="190500" y="41672"/>
                </a:cubicBezTo>
                <a:cubicBezTo>
                  <a:pt x="190500" y="31812"/>
                  <a:pt x="182500" y="23812"/>
                  <a:pt x="172641" y="23812"/>
                </a:cubicBezTo>
                <a:lnTo>
                  <a:pt x="17859" y="23812"/>
                </a:lnTo>
                <a:close/>
                <a:moveTo>
                  <a:pt x="0" y="72926"/>
                </a:move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72926"/>
                </a:lnTo>
                <a:lnTo>
                  <a:pt x="116681" y="128290"/>
                </a:lnTo>
                <a:cubicBezTo>
                  <a:pt x="103994" y="137815"/>
                  <a:pt x="86506" y="137815"/>
                  <a:pt x="73819" y="128290"/>
                </a:cubicBezTo>
                <a:lnTo>
                  <a:pt x="0" y="72926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24" name="Text 21"/>
          <p:cNvSpPr/>
          <p:nvPr/>
        </p:nvSpPr>
        <p:spPr>
          <a:xfrm>
            <a:off x="7170420" y="3162300"/>
            <a:ext cx="1943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Send us an email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170420" y="3429000"/>
            <a:ext cx="1952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hello@automatelabs.ai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6328410" y="4164333"/>
            <a:ext cx="5474970" cy="998220"/>
          </a:xfrm>
          <a:custGeom>
            <a:avLst/>
            <a:gdLst/>
            <a:ahLst/>
            <a:cxnLst/>
            <a:rect l="l" t="t" r="r" b="b"/>
            <a:pathLst>
              <a:path w="5474970" h="998220">
                <a:moveTo>
                  <a:pt x="114296" y="0"/>
                </a:moveTo>
                <a:lnTo>
                  <a:pt x="5360674" y="0"/>
                </a:lnTo>
                <a:cubicBezTo>
                  <a:pt x="5423798" y="0"/>
                  <a:pt x="5474970" y="51172"/>
                  <a:pt x="5474970" y="114296"/>
                </a:cubicBezTo>
                <a:lnTo>
                  <a:pt x="5474970" y="883924"/>
                </a:lnTo>
                <a:cubicBezTo>
                  <a:pt x="5474970" y="947048"/>
                  <a:pt x="5423798" y="998220"/>
                  <a:pt x="5360674" y="998220"/>
                </a:cubicBezTo>
                <a:lnTo>
                  <a:pt x="114296" y="998220"/>
                </a:lnTo>
                <a:cubicBezTo>
                  <a:pt x="51172" y="998220"/>
                  <a:pt x="0" y="947048"/>
                  <a:pt x="0" y="8839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7" name="Shape 24"/>
          <p:cNvSpPr/>
          <p:nvPr/>
        </p:nvSpPr>
        <p:spPr>
          <a:xfrm>
            <a:off x="6560820" y="44348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28" name="Shape 25"/>
          <p:cNvSpPr/>
          <p:nvPr/>
        </p:nvSpPr>
        <p:spPr>
          <a:xfrm>
            <a:off x="6706076" y="4568191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1722" y="36128"/>
                </a:moveTo>
                <a:cubicBezTo>
                  <a:pt x="126132" y="20501"/>
                  <a:pt x="105370" y="11906"/>
                  <a:pt x="83307" y="11906"/>
                </a:cubicBezTo>
                <a:cubicBezTo>
                  <a:pt x="37765" y="11906"/>
                  <a:pt x="707" y="48964"/>
                  <a:pt x="707" y="94506"/>
                </a:cubicBezTo>
                <a:cubicBezTo>
                  <a:pt x="707" y="109054"/>
                  <a:pt x="4502" y="123267"/>
                  <a:pt x="11720" y="135806"/>
                </a:cubicBezTo>
                <a:lnTo>
                  <a:pt x="0" y="178594"/>
                </a:lnTo>
                <a:lnTo>
                  <a:pt x="43793" y="167097"/>
                </a:lnTo>
                <a:cubicBezTo>
                  <a:pt x="55848" y="173682"/>
                  <a:pt x="69428" y="177143"/>
                  <a:pt x="83269" y="177143"/>
                </a:cubicBezTo>
                <a:lnTo>
                  <a:pt x="83307" y="177143"/>
                </a:lnTo>
                <a:cubicBezTo>
                  <a:pt x="128811" y="177143"/>
                  <a:pt x="166688" y="140084"/>
                  <a:pt x="166688" y="94543"/>
                </a:cubicBezTo>
                <a:cubicBezTo>
                  <a:pt x="166688" y="72479"/>
                  <a:pt x="157311" y="51755"/>
                  <a:pt x="141722" y="36128"/>
                </a:cubicBezTo>
                <a:close/>
                <a:moveTo>
                  <a:pt x="83307" y="163227"/>
                </a:moveTo>
                <a:cubicBezTo>
                  <a:pt x="70954" y="163227"/>
                  <a:pt x="58862" y="159916"/>
                  <a:pt x="48332" y="153665"/>
                </a:cubicBezTo>
                <a:lnTo>
                  <a:pt x="45839" y="152177"/>
                </a:lnTo>
                <a:lnTo>
                  <a:pt x="19869" y="158986"/>
                </a:lnTo>
                <a:lnTo>
                  <a:pt x="26789" y="133648"/>
                </a:lnTo>
                <a:lnTo>
                  <a:pt x="25152" y="131043"/>
                </a:lnTo>
                <a:cubicBezTo>
                  <a:pt x="18269" y="120104"/>
                  <a:pt x="14660" y="107491"/>
                  <a:pt x="14660" y="94506"/>
                </a:cubicBezTo>
                <a:cubicBezTo>
                  <a:pt x="14660" y="56666"/>
                  <a:pt x="45467" y="25859"/>
                  <a:pt x="83344" y="25859"/>
                </a:cubicBezTo>
                <a:cubicBezTo>
                  <a:pt x="101687" y="25859"/>
                  <a:pt x="118914" y="33003"/>
                  <a:pt x="131862" y="45988"/>
                </a:cubicBezTo>
                <a:cubicBezTo>
                  <a:pt x="144810" y="58973"/>
                  <a:pt x="152772" y="76200"/>
                  <a:pt x="152735" y="94543"/>
                </a:cubicBezTo>
                <a:cubicBezTo>
                  <a:pt x="152735" y="132420"/>
                  <a:pt x="121146" y="163227"/>
                  <a:pt x="83307" y="163227"/>
                </a:cubicBezTo>
                <a:close/>
                <a:moveTo>
                  <a:pt x="120960" y="111807"/>
                </a:moveTo>
                <a:cubicBezTo>
                  <a:pt x="118914" y="110765"/>
                  <a:pt x="108756" y="105780"/>
                  <a:pt x="106859" y="105110"/>
                </a:cubicBezTo>
                <a:cubicBezTo>
                  <a:pt x="104961" y="104403"/>
                  <a:pt x="103584" y="104068"/>
                  <a:pt x="102208" y="106152"/>
                </a:cubicBezTo>
                <a:cubicBezTo>
                  <a:pt x="100831" y="108235"/>
                  <a:pt x="96887" y="112849"/>
                  <a:pt x="95659" y="114263"/>
                </a:cubicBezTo>
                <a:cubicBezTo>
                  <a:pt x="94469" y="115639"/>
                  <a:pt x="93241" y="115825"/>
                  <a:pt x="91194" y="114784"/>
                </a:cubicBezTo>
                <a:cubicBezTo>
                  <a:pt x="79065" y="108719"/>
                  <a:pt x="71103" y="103956"/>
                  <a:pt x="63103" y="90227"/>
                </a:cubicBezTo>
                <a:cubicBezTo>
                  <a:pt x="60982" y="86581"/>
                  <a:pt x="65224" y="86841"/>
                  <a:pt x="69168" y="78953"/>
                </a:cubicBezTo>
                <a:cubicBezTo>
                  <a:pt x="69838" y="77577"/>
                  <a:pt x="69503" y="76386"/>
                  <a:pt x="68982" y="75344"/>
                </a:cubicBezTo>
                <a:cubicBezTo>
                  <a:pt x="68461" y="74302"/>
                  <a:pt x="64331" y="64145"/>
                  <a:pt x="62619" y="60015"/>
                </a:cubicBezTo>
                <a:cubicBezTo>
                  <a:pt x="60945" y="55997"/>
                  <a:pt x="59234" y="56555"/>
                  <a:pt x="57969" y="56480"/>
                </a:cubicBezTo>
                <a:cubicBezTo>
                  <a:pt x="56778" y="56406"/>
                  <a:pt x="55401" y="56406"/>
                  <a:pt x="54025" y="56406"/>
                </a:cubicBezTo>
                <a:cubicBezTo>
                  <a:pt x="52648" y="56406"/>
                  <a:pt x="50416" y="56927"/>
                  <a:pt x="48518" y="58973"/>
                </a:cubicBezTo>
                <a:cubicBezTo>
                  <a:pt x="46620" y="61057"/>
                  <a:pt x="41300" y="66042"/>
                  <a:pt x="41300" y="76200"/>
                </a:cubicBezTo>
                <a:cubicBezTo>
                  <a:pt x="41300" y="86358"/>
                  <a:pt x="48704" y="96180"/>
                  <a:pt x="49709" y="97557"/>
                </a:cubicBezTo>
                <a:cubicBezTo>
                  <a:pt x="50750" y="98933"/>
                  <a:pt x="64257" y="119769"/>
                  <a:pt x="84981" y="128736"/>
                </a:cubicBezTo>
                <a:cubicBezTo>
                  <a:pt x="98078" y="134392"/>
                  <a:pt x="103212" y="134875"/>
                  <a:pt x="109761" y="133908"/>
                </a:cubicBezTo>
                <a:cubicBezTo>
                  <a:pt x="113742" y="133313"/>
                  <a:pt x="121965" y="128922"/>
                  <a:pt x="123676" y="124085"/>
                </a:cubicBezTo>
                <a:cubicBezTo>
                  <a:pt x="125388" y="119249"/>
                  <a:pt x="125388" y="115119"/>
                  <a:pt x="124867" y="114263"/>
                </a:cubicBezTo>
                <a:cubicBezTo>
                  <a:pt x="124383" y="113333"/>
                  <a:pt x="123006" y="112812"/>
                  <a:pt x="120960" y="111807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29" name="Text 26"/>
          <p:cNvSpPr/>
          <p:nvPr/>
        </p:nvSpPr>
        <p:spPr>
          <a:xfrm>
            <a:off x="7170420" y="4396741"/>
            <a:ext cx="1962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Message us on WhatsApp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7170420" y="4663441"/>
            <a:ext cx="1971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+91 9998821408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AutomateLabs — Turn Chaos Into Clarity</dc:title>
  <dc:subject>AutomateLabs — Turn Chaos Into Clarity</dc:subject>
  <dc:creator>Kimi</dc:creator>
  <cp:lastModifiedBy>Kimi</cp:lastModifiedBy>
  <cp:revision>1</cp:revision>
  <dcterms:created xsi:type="dcterms:W3CDTF">2026-01-24T14:34:08Z</dcterms:created>
  <dcterms:modified xsi:type="dcterms:W3CDTF">2026-01-24T14:34:08Z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{"Label":"AutomateLabs — Turn Chaos Into Clarity","ContentProducer":"001191110108MACG2KBH8F10000","ProduceID":"19bf05c1-4172-88e2-8000-00006264e04c","ReservedCode1":"","ContentPropagator":"001191110108MACG2KBH8F20000","PropagateID":"19bf05c1-4172-88e2-8000-00006264e04c","ReservedCode2":""}</vt:lpwstr>
  </property>
</Properties>
</file>